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58" r:id="rId4"/>
    <p:sldId id="261" r:id="rId5"/>
    <p:sldId id="262" r:id="rId6"/>
    <p:sldId id="272" r:id="rId7"/>
    <p:sldId id="273" r:id="rId8"/>
    <p:sldId id="275" r:id="rId9"/>
    <p:sldId id="276" r:id="rId10"/>
    <p:sldId id="277" r:id="rId11"/>
    <p:sldId id="278" r:id="rId12"/>
  </p:sldIdLst>
  <p:sldSz cx="12188825" cy="6858000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 varScale="1">
        <p:scale>
          <a:sx n="84" d="100"/>
          <a:sy n="84" d="100"/>
        </p:scale>
        <p:origin x="581" y="82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D17C232-1897-49C2-BBD3-5492CB96F876}" type="datetime1">
              <a:rPr lang="hr-HR" smtClean="0"/>
              <a:t>14.3.2022.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hr-HR" noProof="0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7D0EB39-D777-4EBA-884C-B98CE55BDC7B}" type="datetime1">
              <a:rPr lang="hr-HR" smtClean="0"/>
              <a:pPr/>
              <a:t>14.3.2022.</a:t>
            </a:fld>
            <a:endParaRPr lang="hr-HR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noProof="0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noProof="0" dirty="0" smtClean="0"/>
              <a:t>Kliknite da biste uredili stilove teksta matrice</a:t>
            </a:r>
          </a:p>
          <a:p>
            <a:pPr lvl="1" rtl="0"/>
            <a:r>
              <a:rPr lang="hr-HR" noProof="0" dirty="0" smtClean="0"/>
              <a:t>Druga razina</a:t>
            </a:r>
          </a:p>
          <a:p>
            <a:pPr lvl="2" rtl="0"/>
            <a:r>
              <a:rPr lang="hr-HR" noProof="0" dirty="0" smtClean="0"/>
              <a:t>Treća razina</a:t>
            </a:r>
          </a:p>
          <a:p>
            <a:pPr lvl="3" rtl="0"/>
            <a:r>
              <a:rPr lang="hr-HR" noProof="0" dirty="0" smtClean="0"/>
              <a:t>Četvrta razina</a:t>
            </a:r>
          </a:p>
          <a:p>
            <a:pPr lvl="4" rtl="0"/>
            <a:r>
              <a:rPr lang="hr-HR" noProof="0" dirty="0" smtClean="0"/>
              <a:t>Peta razina</a:t>
            </a:r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hr-HR" noProof="0" smtClean="0"/>
              <a:pPr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hr-HR" smtClean="0"/>
              <a:pPr rtl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67197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hr-HR" smtClean="0"/>
              <a:pPr rtl="0"/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9087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hr-HR" smtClean="0"/>
              <a:pPr rtl="0"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57750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hr-HR" smtClean="0"/>
              <a:pPr rtl="0"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14267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hr-HR" smtClean="0"/>
              <a:pPr rtl="0"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81556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hr-HR" smtClean="0"/>
              <a:pPr rtl="0"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53788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sp>
        <p:nvSpPr>
          <p:cNvPr id="9" name="Pravokutnik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sp>
        <p:nvSpPr>
          <p:cNvPr id="10" name="Pravokutnik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sp>
        <p:nvSpPr>
          <p:cNvPr id="11" name="Pravokutnik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sp>
        <p:nvSpPr>
          <p:cNvPr id="12" name="Pravokutnik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cxnSp>
        <p:nvCxnSpPr>
          <p:cNvPr id="13" name="Ravni poveznik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avokutnik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cxnSp>
        <p:nvCxnSpPr>
          <p:cNvPr id="15" name="Ravni poveznik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noProof="0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hr-HR" noProof="0" smtClean="0"/>
              <a:t>Kliknite da biste uredili stil podnaslova matrice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04CC5671-365B-40D0-B943-7C3D23D28C60}" type="datetime1">
              <a:rPr lang="hr-HR" noProof="0" smtClean="0"/>
              <a:t>14.3.2022.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hr-HR" noProof="0" smtClean="0"/>
              <a:pPr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88B880-BD6C-4205-BE65-946037DC899A}" type="datetime1">
              <a:rPr lang="hr-HR" noProof="0" smtClean="0"/>
              <a:t>14.3.2022.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hr-HR" noProof="0" dirty="0"/>
          </a:p>
        </p:txBody>
      </p:sp>
      <p:sp>
        <p:nvSpPr>
          <p:cNvPr id="8" name="Pravokutnik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sp>
        <p:nvSpPr>
          <p:cNvPr id="9" name="Pravokutnik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sp>
        <p:nvSpPr>
          <p:cNvPr id="10" name="Pravokutnik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 dirty="0"/>
          </a:p>
        </p:txBody>
      </p:sp>
      <p:cxnSp>
        <p:nvCxnSpPr>
          <p:cNvPr id="11" name="Ravni poveznik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noProof="0" dirty="0"/>
          </a:p>
        </p:txBody>
      </p:sp>
      <p:cxnSp>
        <p:nvCxnSpPr>
          <p:cNvPr id="14" name="Ravni poveznik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okomiti tekst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E865C5-659D-47D3-82C3-B9F87050A866}" type="datetime1">
              <a:rPr lang="hr-HR" noProof="0" smtClean="0"/>
              <a:t>14.3.2022.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9D774B-5629-4817-B5EE-DA048AC7828C}" type="datetime1">
              <a:rPr lang="hr-HR" noProof="0" smtClean="0"/>
              <a:t>14.3.2022.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sp>
        <p:nvSpPr>
          <p:cNvPr id="20" name="Pravokutnik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sp>
        <p:nvSpPr>
          <p:cNvPr id="24" name="Pravokutnik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sp>
        <p:nvSpPr>
          <p:cNvPr id="21" name="Pravokutnik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cxnSp>
        <p:nvCxnSpPr>
          <p:cNvPr id="22" name="Ravni poveznik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ravokutnik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noProof="0" dirty="0"/>
          </a:p>
        </p:txBody>
      </p:sp>
      <p:cxnSp>
        <p:nvCxnSpPr>
          <p:cNvPr id="23" name="Ravni poveznik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ravokutnik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sp>
        <p:nvSpPr>
          <p:cNvPr id="27" name="Pravokutnik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sp>
        <p:nvSpPr>
          <p:cNvPr id="28" name="Pravokutnik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sp>
        <p:nvSpPr>
          <p:cNvPr id="29" name="Pravokutnik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sp>
        <p:nvSpPr>
          <p:cNvPr id="30" name="Pravokutnik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cxnSp>
        <p:nvCxnSpPr>
          <p:cNvPr id="31" name="Ravni poveznik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ravokutnik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cxnSp>
        <p:nvCxnSpPr>
          <p:cNvPr id="33" name="Ravni poveznik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9CE8552F-057E-4BB7-994A-FB4E2F66DD61}" type="datetime1">
              <a:rPr lang="hr-HR" noProof="0" smtClean="0"/>
              <a:t>14.3.2022.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hr-HR" noProof="0" smtClean="0"/>
              <a:pPr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00BA2C-15AF-461B-9D86-6E304C6489D5}" type="datetime1">
              <a:rPr lang="hr-HR" noProof="0" smtClean="0"/>
              <a:t>14.3.2022.</a:t>
            </a:fld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9CB9ED0-0BD2-4F03-888B-81DD2BC46FB4}" type="datetime1">
              <a:rPr lang="hr-HR" noProof="0" smtClean="0"/>
              <a:t>14.3.2022.</a:t>
            </a:fld>
            <a:endParaRPr lang="hr-HR" noProof="0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CB934C-5900-46C6-97D9-8063AFA7AA6A}" type="datetime1">
              <a:rPr lang="hr-HR" noProof="0" smtClean="0"/>
              <a:t>14.3.2022.</a:t>
            </a:fld>
            <a:endParaRPr lang="hr-HR" noProof="0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hr-HR" noProof="0" dirty="0"/>
          </a:p>
        </p:txBody>
      </p:sp>
      <p:sp>
        <p:nvSpPr>
          <p:cNvPr id="6" name="Pravokutnik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hr-HR" noProof="0" dirty="0"/>
          </a:p>
        </p:txBody>
      </p:sp>
      <p:cxnSp>
        <p:nvCxnSpPr>
          <p:cNvPr id="7" name="Ravni poveznik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avokutnik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hr-HR" noProof="0" dirty="0"/>
          </a:p>
        </p:txBody>
      </p:sp>
      <p:sp>
        <p:nvSpPr>
          <p:cNvPr id="9" name="Pravokutnik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hr-HR" noProof="0" dirty="0"/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C6FA3C-E1AF-40AE-BEBF-8FCFF5BC922D}" type="datetime1">
              <a:rPr lang="hr-HR" noProof="0" smtClean="0"/>
              <a:t>14.3.2022.</a:t>
            </a:fld>
            <a:endParaRPr lang="hr-HR" noProof="0" dirty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hr-HR" noProof="0" smtClean="0"/>
              <a:pPr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hr-HR" noProof="0" dirty="0"/>
          </a:p>
        </p:txBody>
      </p:sp>
      <p:sp>
        <p:nvSpPr>
          <p:cNvPr id="9" name="Pravokutnik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hr-HR" noProof="0" dirty="0"/>
          </a:p>
        </p:txBody>
      </p:sp>
      <p:cxnSp>
        <p:nvCxnSpPr>
          <p:cNvPr id="10" name="Ravni poveznik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avokutnik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hr-HR" noProof="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32F7D4-6BCB-4F60-AF27-AFEB340F0F86}" type="datetime1">
              <a:rPr lang="hr-HR" noProof="0" smtClean="0"/>
              <a:t>14.3.2022.</a:t>
            </a:fld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k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hr-HR" noProof="0" dirty="0"/>
          </a:p>
        </p:txBody>
      </p:sp>
      <p:sp>
        <p:nvSpPr>
          <p:cNvPr id="8" name="Pravokutnik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hr-HR" noProof="0" dirty="0"/>
          </a:p>
        </p:txBody>
      </p:sp>
      <p:sp>
        <p:nvSpPr>
          <p:cNvPr id="9" name="Pravokutnik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hr-HR" noProof="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sliku 2" descr="Prazno rezervirano mjesto za dodavanje slike. Kliknite rezervirano mjesto i odaberite sliku koju želite dodati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 smtClean="0"/>
              <a:t>Kliknite ikonu da biste dodali  sliku</a:t>
            </a:r>
            <a:endParaRPr lang="hr-HR" noProof="0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399AA9F3-177D-4C5F-A64F-E43FFCF84E25}" type="datetime1">
              <a:rPr lang="hr-HR" noProof="0" smtClean="0"/>
              <a:t>14.3.2022.</a:t>
            </a:fld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hr-HR" noProof="0" smtClean="0"/>
              <a:pPr/>
              <a:t>‹#›</a:t>
            </a:fld>
            <a:endParaRPr lang="hr-HR" noProof="0" dirty="0"/>
          </a:p>
        </p:txBody>
      </p:sp>
      <p:cxnSp>
        <p:nvCxnSpPr>
          <p:cNvPr id="10" name="Ravni poveznik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hr-HR" noProof="0" dirty="0"/>
          </a:p>
        </p:txBody>
      </p:sp>
      <p:sp>
        <p:nvSpPr>
          <p:cNvPr id="8" name="Pravokutnik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sp>
        <p:nvSpPr>
          <p:cNvPr id="9" name="Pravokutnik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sp>
        <p:nvSpPr>
          <p:cNvPr id="13" name="Pravokutnik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 dirty="0"/>
          </a:p>
        </p:txBody>
      </p:sp>
      <p:cxnSp>
        <p:nvCxnSpPr>
          <p:cNvPr id="14" name="Ravni poveznik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noProof="0" dirty="0"/>
          </a:p>
        </p:txBody>
      </p:sp>
      <p:cxnSp>
        <p:nvCxnSpPr>
          <p:cNvPr id="16" name="Ravni poveznik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hr-HR" noProof="0" dirty="0" smtClean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 dirty="0" smtClean="0"/>
              <a:t>Kliknite da biste uredili stilove teksta matrice</a:t>
            </a:r>
          </a:p>
          <a:p>
            <a:pPr lvl="1" rtl="0"/>
            <a:r>
              <a:rPr lang="hr-HR" noProof="0" dirty="0" smtClean="0"/>
              <a:t>Druga razina</a:t>
            </a:r>
          </a:p>
          <a:p>
            <a:pPr lvl="2" rtl="0"/>
            <a:r>
              <a:rPr lang="hr-HR" noProof="0" dirty="0" smtClean="0"/>
              <a:t>Treća razina</a:t>
            </a:r>
          </a:p>
          <a:p>
            <a:pPr lvl="3" rtl="0"/>
            <a:r>
              <a:rPr lang="hr-HR" noProof="0" dirty="0" smtClean="0"/>
              <a:t>Četvrta razina</a:t>
            </a:r>
          </a:p>
          <a:p>
            <a:pPr lvl="4" rtl="0"/>
            <a:r>
              <a:rPr lang="hr-HR" noProof="0" dirty="0" smtClean="0"/>
              <a:t>Peta razina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15625488-0D98-44BA-9BA2-A6725A46AF90}" type="datetime1">
              <a:rPr lang="hr-HR" noProof="0" smtClean="0"/>
              <a:t>14.3.2022.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hr-HR" noProof="0" smtClean="0"/>
              <a:pPr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asi.org/PI/pi_club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r-HR" sz="8000" dirty="0" smtClean="0"/>
              <a:t>Dan broja </a:t>
            </a:r>
            <a:r>
              <a:rPr lang="el-GR" sz="8000" dirty="0" smtClean="0">
                <a:latin typeface="Century Gothic" panose="020B0502020202020204" pitchFamily="34" charset="0"/>
              </a:rPr>
              <a:t>π</a:t>
            </a:r>
            <a:r>
              <a:rPr lang="hr-HR" sz="8000" dirty="0" smtClean="0">
                <a:latin typeface="Century Gothic" panose="020B0502020202020204" pitchFamily="34" charset="0"/>
              </a:rPr>
              <a:t/>
            </a:r>
            <a:br>
              <a:rPr lang="hr-HR" sz="8000" dirty="0" smtClean="0">
                <a:latin typeface="Century Gothic" panose="020B0502020202020204" pitchFamily="34" charset="0"/>
              </a:rPr>
            </a:br>
            <a:r>
              <a:rPr lang="hr-HR" sz="3200" dirty="0">
                <a:latin typeface="Century Gothic" panose="020B0502020202020204" pitchFamily="34" charset="0"/>
              </a:rPr>
              <a:t> </a:t>
            </a:r>
            <a:r>
              <a:rPr lang="hr-HR" sz="8000" dirty="0">
                <a:latin typeface="Century Gothic" panose="020B0502020202020204" pitchFamily="34" charset="0"/>
              </a:rPr>
              <a:t/>
            </a:r>
            <a:br>
              <a:rPr lang="hr-HR" sz="8000" dirty="0">
                <a:latin typeface="Century Gothic" panose="020B0502020202020204" pitchFamily="34" charset="0"/>
              </a:rPr>
            </a:br>
            <a:r>
              <a:rPr lang="hr-HR" sz="4800" dirty="0" smtClean="0">
                <a:latin typeface="Century Gothic" panose="020B0502020202020204" pitchFamily="34" charset="0"/>
              </a:rPr>
              <a:t>14.3.</a:t>
            </a:r>
            <a:endParaRPr lang="hr-HR" sz="48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485900" y="335846"/>
            <a:ext cx="9001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dirty="0">
                <a:solidFill>
                  <a:srgbClr val="444444"/>
                </a:solidFill>
                <a:latin typeface="Arial" panose="020B0604020202020204" pitchFamily="34" charset="0"/>
              </a:rPr>
              <a:t>Jedna od zanimljivijih metoda pamćenja znamenaka broja PI je smišljanje rečenica u kojima duljina pojedine riječi odgovara pojedinoj </a:t>
            </a:r>
            <a:r>
              <a:rPr lang="hr-HR" dirty="0" err="1">
                <a:solidFill>
                  <a:srgbClr val="444444"/>
                </a:solidFill>
                <a:latin typeface="Arial" panose="020B0604020202020204" pitchFamily="34" charset="0"/>
              </a:rPr>
              <a:t>znamenci</a:t>
            </a:r>
            <a:r>
              <a:rPr lang="hr-HR" dirty="0">
                <a:solidFill>
                  <a:srgbClr val="444444"/>
                </a:solidFill>
                <a:latin typeface="Arial" panose="020B0604020202020204" pitchFamily="34" charset="0"/>
              </a:rPr>
              <a:t> broja </a:t>
            </a:r>
            <a:r>
              <a:rPr lang="el-GR" dirty="0">
                <a:solidFill>
                  <a:srgbClr val="444444"/>
                </a:solidFill>
                <a:latin typeface="Arial" panose="020B0604020202020204" pitchFamily="34" charset="0"/>
              </a:rPr>
              <a:t>π.</a:t>
            </a:r>
          </a:p>
          <a:p>
            <a:r>
              <a:rPr lang="el-GR" dirty="0">
                <a:solidFill>
                  <a:srgbClr val="444444"/>
                </a:solidFill>
                <a:latin typeface="Arial" panose="020B0604020202020204" pitchFamily="34" charset="0"/>
              </a:rPr>
              <a:t/>
            </a:r>
            <a:br>
              <a:rPr lang="el-GR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el-GR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r>
              <a:rPr lang="hr-HR" dirty="0">
                <a:solidFill>
                  <a:srgbClr val="444444"/>
                </a:solidFill>
                <a:latin typeface="Arial" panose="020B0604020202020204" pitchFamily="34" charset="0"/>
              </a:rPr>
              <a:t>Ruđer Bošković, 1918. spjevao je prvih 30 decimala:</a:t>
            </a:r>
          </a:p>
          <a:p>
            <a:r>
              <a:rPr lang="hr-HR" dirty="0">
                <a:solidFill>
                  <a:srgbClr val="444444"/>
                </a:solidFill>
                <a:latin typeface="Arial" panose="020B0604020202020204" pitchFamily="34" charset="0"/>
              </a:rPr>
              <a:t/>
            </a:r>
            <a:br>
              <a:rPr lang="hr-HR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hr-HR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r>
              <a:rPr lang="hr-HR" dirty="0" err="1">
                <a:solidFill>
                  <a:srgbClr val="444444"/>
                </a:solidFill>
                <a:latin typeface="Arial" panose="020B0604020202020204" pitchFamily="34" charset="0"/>
              </a:rPr>
              <a:t>Nek</a:t>
            </a:r>
            <a:r>
              <a:rPr lang="hr-HR" dirty="0">
                <a:solidFill>
                  <a:srgbClr val="444444"/>
                </a:solidFill>
                <a:latin typeface="Arial" panose="020B0604020202020204" pitchFamily="34" charset="0"/>
              </a:rPr>
              <a:t> i sada i vazda slavljeno</a:t>
            </a:r>
          </a:p>
          <a:p>
            <a:r>
              <a:rPr lang="hr-HR" dirty="0">
                <a:solidFill>
                  <a:srgbClr val="444444"/>
                </a:solidFill>
                <a:latin typeface="Arial" panose="020B0604020202020204" pitchFamily="34" charset="0"/>
              </a:rPr>
              <a:t> 3    1    4  1     5        9</a:t>
            </a:r>
          </a:p>
          <a:p>
            <a:r>
              <a:rPr lang="hr-HR" dirty="0">
                <a:solidFill>
                  <a:srgbClr val="444444"/>
                </a:solidFill>
                <a:latin typeface="Arial" panose="020B0604020202020204" pitchFamily="34" charset="0"/>
              </a:rPr>
              <a:t>na Zemlji jeste ime onoga</a:t>
            </a:r>
          </a:p>
          <a:p>
            <a:r>
              <a:rPr lang="hr-HR" dirty="0">
                <a:solidFill>
                  <a:srgbClr val="444444"/>
                </a:solidFill>
                <a:latin typeface="Arial" panose="020B0604020202020204" pitchFamily="34" charset="0"/>
              </a:rPr>
              <a:t> 2       6        5      3       5</a:t>
            </a:r>
          </a:p>
          <a:p>
            <a:r>
              <a:rPr lang="hr-HR" dirty="0">
                <a:solidFill>
                  <a:srgbClr val="444444"/>
                </a:solidFill>
                <a:latin typeface="Arial" panose="020B0604020202020204" pitchFamily="34" charset="0"/>
              </a:rPr>
              <a:t>Arhimeda, helenskog mudraca!</a:t>
            </a:r>
          </a:p>
          <a:p>
            <a:r>
              <a:rPr lang="hr-HR" dirty="0">
                <a:solidFill>
                  <a:srgbClr val="444444"/>
                </a:solidFill>
                <a:latin typeface="Arial" panose="020B0604020202020204" pitchFamily="34" charset="0"/>
              </a:rPr>
              <a:t>     8                  9                 7</a:t>
            </a:r>
          </a:p>
          <a:p>
            <a:r>
              <a:rPr lang="hr-HR" dirty="0">
                <a:solidFill>
                  <a:srgbClr val="444444"/>
                </a:solidFill>
                <a:latin typeface="Arial" panose="020B0604020202020204" pitchFamily="34" charset="0"/>
              </a:rPr>
              <a:t>Domišljat </a:t>
            </a:r>
            <a:r>
              <a:rPr lang="hr-HR" dirty="0" err="1">
                <a:solidFill>
                  <a:srgbClr val="444444"/>
                </a:solidFill>
                <a:latin typeface="Arial" panose="020B0604020202020204" pitchFamily="34" charset="0"/>
              </a:rPr>
              <a:t>bje</a:t>
            </a:r>
            <a:r>
              <a:rPr lang="hr-HR" dirty="0">
                <a:solidFill>
                  <a:srgbClr val="444444"/>
                </a:solidFill>
                <a:latin typeface="Arial" panose="020B0604020202020204" pitchFamily="34" charset="0"/>
              </a:rPr>
              <a:t> on kao Ptolomej;</a:t>
            </a:r>
          </a:p>
          <a:p>
            <a:r>
              <a:rPr lang="hr-HR" dirty="0">
                <a:solidFill>
                  <a:srgbClr val="444444"/>
                </a:solidFill>
                <a:latin typeface="Arial" panose="020B0604020202020204" pitchFamily="34" charset="0"/>
              </a:rPr>
              <a:t>      9         3    2    3        8</a:t>
            </a:r>
          </a:p>
          <a:p>
            <a:r>
              <a:rPr lang="hr-HR" dirty="0">
                <a:solidFill>
                  <a:srgbClr val="444444"/>
                </a:solidFill>
                <a:latin typeface="Arial" panose="020B0604020202020204" pitchFamily="34" charset="0"/>
              </a:rPr>
              <a:t>Svet plamen on </a:t>
            </a:r>
            <a:r>
              <a:rPr lang="hr-HR" dirty="0" err="1">
                <a:solidFill>
                  <a:srgbClr val="444444"/>
                </a:solidFill>
                <a:latin typeface="Arial" panose="020B0604020202020204" pitchFamily="34" charset="0"/>
              </a:rPr>
              <a:t>podade</a:t>
            </a:r>
            <a:r>
              <a:rPr lang="hr-HR" dirty="0">
                <a:solidFill>
                  <a:srgbClr val="444444"/>
                </a:solidFill>
                <a:latin typeface="Arial" panose="020B0604020202020204" pitchFamily="34" charset="0"/>
              </a:rPr>
              <a:t> nama tad;</a:t>
            </a:r>
          </a:p>
          <a:p>
            <a:r>
              <a:rPr lang="hr-HR" dirty="0">
                <a:solidFill>
                  <a:srgbClr val="444444"/>
                </a:solidFill>
                <a:latin typeface="Arial" panose="020B0604020202020204" pitchFamily="34" charset="0"/>
              </a:rPr>
              <a:t>  4       6         2        6         4      3</a:t>
            </a:r>
          </a:p>
          <a:p>
            <a:r>
              <a:rPr lang="hr-HR" dirty="0">
                <a:solidFill>
                  <a:srgbClr val="444444"/>
                </a:solidFill>
                <a:latin typeface="Arial" panose="020B0604020202020204" pitchFamily="34" charset="0"/>
              </a:rPr>
              <a:t>Kad kružnicu baš on odredio</a:t>
            </a:r>
          </a:p>
          <a:p>
            <a:r>
              <a:rPr lang="hr-HR" dirty="0">
                <a:solidFill>
                  <a:srgbClr val="444444"/>
                </a:solidFill>
                <a:latin typeface="Arial" panose="020B0604020202020204" pitchFamily="34" charset="0"/>
              </a:rPr>
              <a:t>  3         8         3     2       7</a:t>
            </a:r>
          </a:p>
          <a:p>
            <a:r>
              <a:rPr lang="hr-HR" dirty="0" err="1">
                <a:solidFill>
                  <a:srgbClr val="444444"/>
                </a:solidFill>
                <a:latin typeface="Arial" panose="020B0604020202020204" pitchFamily="34" charset="0"/>
              </a:rPr>
              <a:t>računajuć</a:t>
            </a:r>
            <a:r>
              <a:rPr lang="hr-HR" dirty="0">
                <a:solidFill>
                  <a:srgbClr val="444444"/>
                </a:solidFill>
                <a:latin typeface="Arial" panose="020B0604020202020204" pitchFamily="34" charset="0"/>
              </a:rPr>
              <a:t>.......</a:t>
            </a:r>
          </a:p>
          <a:p>
            <a:r>
              <a:rPr lang="hr-HR" dirty="0">
                <a:solidFill>
                  <a:srgbClr val="444444"/>
                </a:solidFill>
                <a:latin typeface="Arial" panose="020B0604020202020204" pitchFamily="34" charset="0"/>
              </a:rPr>
              <a:t>      9</a:t>
            </a:r>
            <a:endParaRPr lang="hr-HR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75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269876" y="2060848"/>
            <a:ext cx="32403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Tri mesara jednu buhu klala, Č</a:t>
            </a:r>
            <a:r>
              <a:rPr lang="hr-HR" dirty="0" smtClean="0"/>
              <a:t>etiri </a:t>
            </a:r>
            <a:r>
              <a:rPr lang="hr-HR" dirty="0"/>
              <a:t>krila ima </a:t>
            </a:r>
            <a:r>
              <a:rPr lang="hr-HR" dirty="0" smtClean="0"/>
              <a:t>pčela </a:t>
            </a:r>
            <a:r>
              <a:rPr lang="hr-HR" dirty="0"/>
              <a:t>mala. Jedna ruka pet prstiju </a:t>
            </a:r>
            <a:r>
              <a:rPr lang="hr-HR" dirty="0" smtClean="0"/>
              <a:t>miče</a:t>
            </a:r>
            <a:r>
              <a:rPr lang="hr-HR" dirty="0"/>
              <a:t>, Devet Muza umjetnost </a:t>
            </a:r>
            <a:r>
              <a:rPr lang="hr-HR" dirty="0" smtClean="0"/>
              <a:t>potiče,</a:t>
            </a:r>
          </a:p>
          <a:p>
            <a:r>
              <a:rPr lang="hr-HR" dirty="0" smtClean="0"/>
              <a:t> </a:t>
            </a:r>
            <a:r>
              <a:rPr lang="hr-HR" dirty="0"/>
              <a:t>Po dva roga ima svaka krava, </a:t>
            </a:r>
          </a:p>
          <a:p>
            <a:r>
              <a:rPr lang="hr-HR" dirty="0"/>
              <a:t>Š</a:t>
            </a:r>
            <a:r>
              <a:rPr lang="hr-HR" dirty="0" smtClean="0"/>
              <a:t>est </a:t>
            </a:r>
            <a:r>
              <a:rPr lang="hr-HR" dirty="0"/>
              <a:t>je nogu u sitnoga mrava. Pet ocjena, a srednja je tri; Tim brojkama </a:t>
            </a:r>
            <a:r>
              <a:rPr lang="hr-HR" dirty="0" smtClean="0"/>
              <a:t>započinje </a:t>
            </a:r>
            <a:r>
              <a:rPr lang="el-GR" dirty="0"/>
              <a:t>π.</a:t>
            </a:r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>
            <a:off x="5878388" y="2551837"/>
            <a:ext cx="3600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Tri su palme na otoku </a:t>
            </a:r>
            <a:r>
              <a:rPr lang="hr-HR" dirty="0" smtClean="0"/>
              <a:t>sreće</a:t>
            </a:r>
            <a:r>
              <a:rPr lang="hr-HR" dirty="0"/>
              <a:t>, Jedna Zemlja svemirom se </a:t>
            </a:r>
            <a:r>
              <a:rPr lang="hr-HR" dirty="0" smtClean="0"/>
              <a:t>kreće</a:t>
            </a:r>
            <a:r>
              <a:rPr lang="hr-HR" dirty="0"/>
              <a:t>. Jesen, ljeto, </a:t>
            </a:r>
            <a:r>
              <a:rPr lang="hr-HR" dirty="0" smtClean="0"/>
              <a:t>proljeće </a:t>
            </a:r>
            <a:r>
              <a:rPr lang="hr-HR" dirty="0"/>
              <a:t>i zima: </a:t>
            </a:r>
          </a:p>
          <a:p>
            <a:r>
              <a:rPr lang="hr-HR" dirty="0"/>
              <a:t>Č</a:t>
            </a:r>
            <a:r>
              <a:rPr lang="hr-HR" dirty="0" smtClean="0"/>
              <a:t>etiri </a:t>
            </a:r>
            <a:r>
              <a:rPr lang="hr-HR" dirty="0"/>
              <a:t>doba u godini ima. </a:t>
            </a:r>
            <a:endParaRPr lang="hr-HR" dirty="0" smtClean="0"/>
          </a:p>
          <a:p>
            <a:r>
              <a:rPr lang="hr-HR" dirty="0" smtClean="0"/>
              <a:t>Na </a:t>
            </a:r>
            <a:r>
              <a:rPr lang="hr-HR" dirty="0"/>
              <a:t>svakom je slonu jedna surla, U kvintetu pet </a:t>
            </a:r>
            <a:r>
              <a:rPr lang="hr-HR" dirty="0" smtClean="0"/>
              <a:t>pjevača </a:t>
            </a:r>
            <a:r>
              <a:rPr lang="hr-HR" dirty="0"/>
              <a:t>urla</a:t>
            </a:r>
            <a:r>
              <a:rPr lang="hr-HR" dirty="0" smtClean="0"/>
              <a:t>,</a:t>
            </a:r>
          </a:p>
          <a:p>
            <a:r>
              <a:rPr lang="hr-HR" dirty="0" smtClean="0"/>
              <a:t> </a:t>
            </a:r>
            <a:r>
              <a:rPr lang="hr-HR" dirty="0"/>
              <a:t>Oko Sunca devet tijela leti — </a:t>
            </a:r>
            <a:endParaRPr lang="hr-HR" dirty="0" smtClean="0"/>
          </a:p>
          <a:p>
            <a:r>
              <a:rPr lang="hr-HR" dirty="0" smtClean="0"/>
              <a:t>Svi već </a:t>
            </a:r>
            <a:r>
              <a:rPr lang="hr-HR" dirty="0"/>
              <a:t>znaju da su to planeti. Dvije mudrice oduvijek su znale: To su od </a:t>
            </a:r>
            <a:r>
              <a:rPr lang="el-GR" dirty="0"/>
              <a:t>π </a:t>
            </a:r>
            <a:r>
              <a:rPr lang="hr-HR" dirty="0"/>
              <a:t>prve decimale!</a:t>
            </a:r>
          </a:p>
        </p:txBody>
      </p:sp>
      <p:sp>
        <p:nvSpPr>
          <p:cNvPr id="4" name="Pravokutnik 3"/>
          <p:cNvSpPr/>
          <p:nvPr/>
        </p:nvSpPr>
        <p:spPr>
          <a:xfrm>
            <a:off x="1053852" y="188640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/>
              <a:t>Evo i </a:t>
            </a:r>
            <a:r>
              <a:rPr lang="hr-HR" sz="3200" b="1" dirty="0" smtClean="0"/>
              <a:t>nekih </a:t>
            </a:r>
            <a:r>
              <a:rPr lang="hr-HR" sz="3200" b="1" dirty="0"/>
              <a:t>učeničkih radova</a:t>
            </a:r>
            <a:r>
              <a:rPr lang="hr-HR" sz="3200" b="1" dirty="0" smtClean="0"/>
              <a:t>:  </a:t>
            </a:r>
            <a:endParaRPr lang="hr-HR" sz="3200" b="1" dirty="0"/>
          </a:p>
        </p:txBody>
      </p:sp>
      <p:sp>
        <p:nvSpPr>
          <p:cNvPr id="5" name="Pravokutnik 4"/>
          <p:cNvSpPr/>
          <p:nvPr/>
        </p:nvSpPr>
        <p:spPr>
          <a:xfrm rot="10431617" flipV="1">
            <a:off x="1356117" y="5483585"/>
            <a:ext cx="65631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/>
              <a:t>možda dobijete inspiraciju….</a:t>
            </a:r>
          </a:p>
        </p:txBody>
      </p:sp>
      <p:sp>
        <p:nvSpPr>
          <p:cNvPr id="6" name="Pravokutnik 5"/>
          <p:cNvSpPr/>
          <p:nvPr/>
        </p:nvSpPr>
        <p:spPr>
          <a:xfrm rot="10800000" flipV="1">
            <a:off x="4726258" y="5907041"/>
            <a:ext cx="5544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444444"/>
                </a:solidFill>
                <a:latin typeface="Arial" panose="020B0604020202020204" pitchFamily="34" charset="0"/>
              </a:rPr>
              <a:t>…..pa se i u </a:t>
            </a:r>
            <a:r>
              <a:rPr lang="hr-HR" b="1" dirty="0">
                <a:solidFill>
                  <a:srgbClr val="444444"/>
                </a:solidFill>
                <a:latin typeface="Arial" panose="020B0604020202020204" pitchFamily="34" charset="0"/>
              </a:rPr>
              <a:t>vama probudi pjesnička duša?!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67584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slov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Što se važno dogodilo 14.3.</a:t>
            </a:r>
            <a:endParaRPr lang="hr-HR" dirty="0"/>
          </a:p>
        </p:txBody>
      </p:sp>
      <p:sp>
        <p:nvSpPr>
          <p:cNvPr id="14" name="Rezervirano mjesto za sadržaj 13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>
              <a:buNone/>
            </a:pPr>
            <a:endParaRPr lang="hr-HR" dirty="0"/>
          </a:p>
          <a:p>
            <a:r>
              <a:rPr lang="hr-HR" dirty="0" smtClean="0"/>
              <a:t>Datum rođenja </a:t>
            </a:r>
            <a:r>
              <a:rPr lang="hr-HR" b="1" dirty="0"/>
              <a:t>Alberta Einsteina</a:t>
            </a:r>
          </a:p>
          <a:p>
            <a:r>
              <a:rPr lang="hr-HR" dirty="0" smtClean="0"/>
              <a:t>Datum </a:t>
            </a:r>
            <a:r>
              <a:rPr lang="hr-HR" dirty="0"/>
              <a:t>smrti </a:t>
            </a:r>
            <a:r>
              <a:rPr lang="hr-HR" b="1" dirty="0" err="1"/>
              <a:t>Stephena</a:t>
            </a:r>
            <a:r>
              <a:rPr lang="hr-HR" b="1" dirty="0"/>
              <a:t> Williama </a:t>
            </a:r>
            <a:r>
              <a:rPr lang="hr-HR" b="1" dirty="0" err="1"/>
              <a:t>Hawkinga</a:t>
            </a:r>
            <a:endParaRPr lang="hr-HR" b="1" dirty="0"/>
          </a:p>
          <a:p>
            <a:r>
              <a:rPr lang="hr-HR" dirty="0" smtClean="0"/>
              <a:t>U Danici</a:t>
            </a:r>
            <a:r>
              <a:rPr lang="hr-HR" dirty="0"/>
              <a:t> objavljena pjesma Antuna Mihanovića </a:t>
            </a:r>
            <a:r>
              <a:rPr lang="hr-HR" b="1" i="1" dirty="0" err="1"/>
              <a:t>Horvatska</a:t>
            </a:r>
            <a:r>
              <a:rPr lang="hr-HR" b="1" i="1" dirty="0"/>
              <a:t> </a:t>
            </a:r>
            <a:r>
              <a:rPr lang="hr-HR" dirty="0"/>
              <a:t>domovina koja je kasnije postala hrvatskom himnom</a:t>
            </a:r>
          </a:p>
          <a:p>
            <a:r>
              <a:rPr lang="hr-HR" dirty="0"/>
              <a:t> Sastav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Silver</a:t>
            </a:r>
            <a:r>
              <a:rPr lang="hr-HR" dirty="0"/>
              <a:t> </a:t>
            </a:r>
            <a:r>
              <a:rPr lang="hr-HR" dirty="0" err="1"/>
              <a:t>Beats</a:t>
            </a:r>
            <a:r>
              <a:rPr lang="hr-HR" dirty="0"/>
              <a:t> (kasnije poznati kao </a:t>
            </a:r>
            <a:r>
              <a:rPr lang="hr-HR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smtClean="0"/>
              <a:t>Beatlesi</a:t>
            </a:r>
            <a:r>
              <a:rPr lang="hr-HR" dirty="0" smtClean="0"/>
              <a:t> </a:t>
            </a:r>
            <a:r>
              <a:rPr lang="hr-HR" dirty="0" smtClean="0"/>
              <a:t>), </a:t>
            </a:r>
            <a:r>
              <a:rPr lang="hr-HR" dirty="0"/>
              <a:t>sudjeluju na audiciji za sviranje u klubu '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Latham</a:t>
            </a:r>
            <a:r>
              <a:rPr lang="hr-HR" dirty="0"/>
              <a:t>' u </a:t>
            </a:r>
            <a:r>
              <a:rPr lang="hr-HR" dirty="0" err="1" smtClean="0"/>
              <a:t>Liverpoolu</a:t>
            </a:r>
            <a:r>
              <a:rPr lang="hr-HR" dirty="0" smtClean="0"/>
              <a:t>.</a:t>
            </a:r>
            <a:endParaRPr lang="hr-HR" b="1" dirty="0"/>
          </a:p>
          <a:p>
            <a:r>
              <a:rPr lang="hr-HR" b="1" dirty="0"/>
              <a:t> </a:t>
            </a:r>
            <a:r>
              <a:rPr lang="hr-HR" dirty="0"/>
              <a:t>14. ožujka 1994 predstavljena je verzija Linuxa 1.0.0. čime su otvorena vrata za razvoj </a:t>
            </a:r>
            <a:r>
              <a:rPr lang="hr-HR" dirty="0" err="1"/>
              <a:t>open-source</a:t>
            </a:r>
            <a:r>
              <a:rPr lang="hr-HR" dirty="0"/>
              <a:t> sustava.</a:t>
            </a:r>
            <a:endParaRPr lang="hr-HR" b="1" dirty="0"/>
          </a:p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98613" y="692697"/>
            <a:ext cx="8283272" cy="864095"/>
          </a:xfrm>
        </p:spPr>
        <p:txBody>
          <a:bodyPr rtlCol="0">
            <a:normAutofit/>
          </a:bodyPr>
          <a:lstStyle/>
          <a:p>
            <a:pPr rtl="0"/>
            <a:r>
              <a:rPr lang="hr-HR" sz="4800" dirty="0"/>
              <a:t>P</a:t>
            </a:r>
            <a:r>
              <a:rPr lang="hr-HR" sz="4800" dirty="0" smtClean="0"/>
              <a:t>i dan</a:t>
            </a:r>
            <a:endParaRPr lang="hr-HR" sz="4800" dirty="0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idx="1"/>
          </p:nvPr>
        </p:nvSpPr>
        <p:spPr>
          <a:xfrm>
            <a:off x="333772" y="1556792"/>
            <a:ext cx="10873207" cy="3853407"/>
          </a:xfrm>
        </p:spPr>
        <p:txBody>
          <a:bodyPr rtlCol="0">
            <a:normAutofit fontScale="92500" lnSpcReduction="10000"/>
          </a:bodyPr>
          <a:lstStyle/>
          <a:p>
            <a:r>
              <a:rPr lang="hr-HR" dirty="0"/>
              <a:t>Trenutak u </a:t>
            </a:r>
            <a:r>
              <a:rPr lang="hr-HR" dirty="0" smtClean="0"/>
              <a:t>tijeku </a:t>
            </a:r>
            <a:r>
              <a:rPr lang="hr-HR" dirty="0"/>
              <a:t>Pi dana koji </a:t>
            </a:r>
            <a:r>
              <a:rPr lang="hr-HR" dirty="0" smtClean="0"/>
              <a:t>nam je </a:t>
            </a:r>
            <a:r>
              <a:rPr lang="hr-HR" dirty="0"/>
              <a:t>posebno značajan je u 1 sat i 59 minuta (ili ujutro ili popodne) jer tada broj izgleda ovako: 3.14 1 59 što je približno broju Pi u 5 znamenki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r>
              <a:rPr lang="hr-HR" dirty="0" smtClean="0"/>
              <a:t>Najbolji dan </a:t>
            </a:r>
            <a:r>
              <a:rPr lang="hr-HR" dirty="0"/>
              <a:t>koji objašnjava broj Pi</a:t>
            </a:r>
            <a:r>
              <a:rPr lang="hr-HR" dirty="0" smtClean="0"/>
              <a:t>, </a:t>
            </a:r>
            <a:r>
              <a:rPr lang="hr-HR" dirty="0"/>
              <a:t>je ožujak 14., 1592.g. u 6 sati i 53 minute i 59 sekundi (3,14159265359...), </a:t>
            </a:r>
            <a:endParaRPr lang="hr-HR" dirty="0" smtClean="0"/>
          </a:p>
          <a:p>
            <a:endParaRPr lang="hr-HR" dirty="0"/>
          </a:p>
          <a:p>
            <a:r>
              <a:rPr lang="hr-HR" dirty="0" smtClean="0"/>
              <a:t>odnosno </a:t>
            </a:r>
            <a:r>
              <a:rPr lang="hr-HR" dirty="0"/>
              <a:t>to bi mogao biti i jedan dan u budućnosti koji glasi: 3141.g. mjesec svibanj, dan 9. 2 sata 6 minuta 53 sekunde 59 stotinki sekunde. </a:t>
            </a:r>
          </a:p>
        </p:txBody>
      </p:sp>
    </p:spTree>
    <p:extLst>
      <p:ext uri="{BB962C8B-B14F-4D97-AF65-F5344CB8AC3E}">
        <p14:creationId xmlns:p14="http://schemas.microsoft.com/office/powerpoint/2010/main" val="35209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r-HR" b="1" dirty="0" smtClean="0"/>
              <a:t>O </a:t>
            </a:r>
            <a:r>
              <a:rPr lang="hr-HR" b="1" dirty="0"/>
              <a:t>broju </a:t>
            </a:r>
            <a:r>
              <a:rPr lang="hr-HR" b="1" dirty="0" smtClean="0"/>
              <a:t>Pi</a:t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>
            <a:off x="1413892" y="980728"/>
            <a:ext cx="100811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>
                <a:solidFill>
                  <a:srgbClr val="333333"/>
                </a:solidFill>
                <a:latin typeface="Arial" panose="020B0604020202020204" pitchFamily="34" charset="0"/>
              </a:rPr>
              <a:t>PI je vjerojatno najpoznatiji broj u povijesti čovječanstva. </a:t>
            </a:r>
            <a:endParaRPr lang="hr-HR" sz="2000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hr-HR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Poznat </a:t>
            </a:r>
            <a:r>
              <a:rPr lang="hr-HR" sz="2000" dirty="0">
                <a:solidFill>
                  <a:srgbClr val="333333"/>
                </a:solidFill>
                <a:latin typeface="Arial" panose="020B0604020202020204" pitchFamily="34" charset="0"/>
              </a:rPr>
              <a:t>je još od antičkih vremena i svojim je svojstvima često bio uzrokom različitih interpretacija - čak su mu se pridavala i magična svojstva.</a:t>
            </a:r>
            <a:endParaRPr lang="hr-HR" sz="2000" dirty="0"/>
          </a:p>
        </p:txBody>
      </p:sp>
      <p:sp>
        <p:nvSpPr>
          <p:cNvPr id="4" name="Pravokutnik 3"/>
          <p:cNvSpPr/>
          <p:nvPr/>
        </p:nvSpPr>
        <p:spPr>
          <a:xfrm>
            <a:off x="1485900" y="1997839"/>
            <a:ext cx="989033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sz="2000" dirty="0">
                <a:solidFill>
                  <a:srgbClr val="333333"/>
                </a:solidFill>
                <a:latin typeface="Arial" panose="020B0604020202020204" pitchFamily="34" charset="0"/>
              </a:rPr>
              <a:t>Broj PI se uobičajeno piše kao 3.14, no u stvarnosti on ima beskonačan broj decimalnih mjesta.</a:t>
            </a:r>
          </a:p>
          <a:p>
            <a:pPr algn="just"/>
            <a:r>
              <a:rPr lang="hr-HR" sz="2000" dirty="0">
                <a:solidFill>
                  <a:srgbClr val="333333"/>
                </a:solidFill>
                <a:latin typeface="Arial" panose="020B0604020202020204" pitchFamily="34" charset="0"/>
              </a:rPr>
              <a:t>Broj PI nazivamo </a:t>
            </a:r>
            <a:r>
              <a:rPr lang="hr-HR" sz="20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transcendentnim</a:t>
            </a:r>
            <a:r>
              <a:rPr lang="hr-HR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</a:p>
          <a:p>
            <a:pPr algn="just"/>
            <a:endParaRPr lang="hr-HR" sz="2000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algn="just"/>
            <a:r>
              <a:rPr lang="hr-HR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Najjednostavnije </a:t>
            </a:r>
            <a:r>
              <a:rPr lang="hr-HR" sz="2000" dirty="0">
                <a:solidFill>
                  <a:srgbClr val="333333"/>
                </a:solidFill>
                <a:latin typeface="Arial" panose="020B0604020202020204" pitchFamily="34" charset="0"/>
              </a:rPr>
              <a:t>je za broj PI reći da je to broj koji nam daje omjer opsega kružnice i njezinog promjera</a:t>
            </a:r>
            <a:r>
              <a:rPr lang="hr-HR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</a:p>
          <a:p>
            <a:pPr algn="just"/>
            <a:endParaRPr lang="hr-HR" sz="20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algn="just"/>
            <a:r>
              <a:rPr lang="hr-HR" sz="2000" dirty="0">
                <a:solidFill>
                  <a:srgbClr val="333333"/>
                </a:solidFill>
                <a:latin typeface="Arial" panose="020B0604020202020204" pitchFamily="34" charset="0"/>
              </a:rPr>
              <a:t>Tijekom povijesti je bilo mnogo pokušaja da se broj PI proračuna na što više decimala - a evo i broja PI proračunatog na 30-ak decimala</a:t>
            </a:r>
            <a:r>
              <a:rPr lang="hr-HR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:</a:t>
            </a:r>
          </a:p>
          <a:p>
            <a:pPr algn="just"/>
            <a:endParaRPr lang="hr-HR" sz="20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algn="just"/>
            <a:r>
              <a:rPr lang="hr-HR" sz="2000" b="1" dirty="0">
                <a:solidFill>
                  <a:srgbClr val="333333"/>
                </a:solidFill>
                <a:latin typeface="Arial" panose="020B0604020202020204" pitchFamily="34" charset="0"/>
              </a:rPr>
              <a:t>3.14159265358979323846264338327</a:t>
            </a:r>
            <a:endParaRPr lang="hr-HR" sz="20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78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981844" y="889844"/>
            <a:ext cx="972108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sz="2200" dirty="0" smtClean="0">
                <a:solidFill>
                  <a:srgbClr val="333333"/>
                </a:solidFill>
                <a:latin typeface="Arial" panose="020B0604020202020204" pitchFamily="34" charset="0"/>
              </a:rPr>
              <a:t>U </a:t>
            </a:r>
            <a:r>
              <a:rPr lang="hr-HR" sz="2200" dirty="0">
                <a:solidFill>
                  <a:srgbClr val="333333"/>
                </a:solidFill>
                <a:latin typeface="Arial" panose="020B0604020202020204" pitchFamily="34" charset="0"/>
              </a:rPr>
              <a:t>slijedu decimala broja PI ne uočava se nikakva pravilnost - barem do sada nije zabilježena. Čini se kako se brojevi nižu bez ikakvog reda i ustroja</a:t>
            </a:r>
            <a:r>
              <a:rPr lang="hr-HR" sz="2200" dirty="0" smtClean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</a:p>
          <a:p>
            <a:pPr algn="just"/>
            <a:endParaRPr lang="hr-HR" sz="22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algn="just"/>
            <a:r>
              <a:rPr lang="hr-HR" sz="2200" dirty="0">
                <a:solidFill>
                  <a:srgbClr val="333333"/>
                </a:solidFill>
                <a:latin typeface="Arial" panose="020B0604020202020204" pitchFamily="34" charset="0"/>
              </a:rPr>
              <a:t>Godine 1991.. braća </a:t>
            </a:r>
            <a:r>
              <a:rPr lang="hr-HR" sz="2200" dirty="0" err="1">
                <a:solidFill>
                  <a:srgbClr val="333333"/>
                </a:solidFill>
                <a:latin typeface="Arial" panose="020B0604020202020204" pitchFamily="34" charset="0"/>
              </a:rPr>
              <a:t>Čudnovsky</a:t>
            </a:r>
            <a:r>
              <a:rPr lang="hr-HR" sz="2200" dirty="0">
                <a:solidFill>
                  <a:srgbClr val="333333"/>
                </a:solidFill>
                <a:latin typeface="Arial" panose="020B0604020202020204" pitchFamily="34" charset="0"/>
              </a:rPr>
              <a:t> su u New Yorku uz upotrebu svojeg računala M-ZERO izračunali broj PI na dvije milijarde dvjesto šezdeset milijuna tristo dvadeset jednu tisuću tristo šezdeset tri - ili numerički prikazano: 2 260 321 363. Braća su zaustavila daljnje računanje decimala tog ljeta</a:t>
            </a:r>
            <a:r>
              <a:rPr lang="hr-HR" sz="2200" dirty="0" smtClean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</a:p>
          <a:p>
            <a:pPr algn="just"/>
            <a:endParaRPr lang="hr-HR" sz="22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algn="just"/>
            <a:r>
              <a:rPr lang="hr-HR" sz="2200" dirty="0">
                <a:solidFill>
                  <a:srgbClr val="333333"/>
                </a:solidFill>
                <a:latin typeface="Arial" panose="020B0604020202020204" pitchFamily="34" charset="0"/>
              </a:rPr>
              <a:t>Kroz povijest je broj PI imao različita imena - i svi su oni bili u nekom simboličkom, apstraktnom obliku. To je i logično ako uzmemo u obzir da se broj PI ne može prikazati kao 'normalan' broj</a:t>
            </a:r>
            <a:r>
              <a:rPr lang="hr-HR" sz="2200" dirty="0" smtClean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</a:p>
          <a:p>
            <a:pPr algn="just"/>
            <a:endParaRPr lang="hr-HR" sz="22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algn="just"/>
            <a:r>
              <a:rPr lang="hr-HR" sz="2200" dirty="0">
                <a:solidFill>
                  <a:srgbClr val="333333"/>
                </a:solidFill>
                <a:latin typeface="Arial" panose="020B0604020202020204" pitchFamily="34" charset="0"/>
              </a:rPr>
              <a:t>Već spomenutu transcendentnost broja PI je prvi dokazao njemački matematičar, Ferdinand </a:t>
            </a:r>
            <a:r>
              <a:rPr lang="hr-HR" sz="2200" dirty="0" err="1">
                <a:solidFill>
                  <a:srgbClr val="333333"/>
                </a:solidFill>
                <a:latin typeface="Arial" panose="020B0604020202020204" pitchFamily="34" charset="0"/>
              </a:rPr>
              <a:t>Lindemann</a:t>
            </a:r>
            <a:r>
              <a:rPr lang="hr-HR" sz="2200" dirty="0">
                <a:solidFill>
                  <a:srgbClr val="333333"/>
                </a:solidFill>
                <a:latin typeface="Arial" panose="020B0604020202020204" pitchFamily="34" charset="0"/>
              </a:rPr>
              <a:t>. Bilo je to godine 1882. Inače, </a:t>
            </a:r>
            <a:r>
              <a:rPr lang="hr-HR" sz="2200" b="1" i="1" dirty="0">
                <a:solidFill>
                  <a:srgbClr val="333333"/>
                </a:solidFill>
                <a:latin typeface="Arial" panose="020B0604020202020204" pitchFamily="34" charset="0"/>
              </a:rPr>
              <a:t>za neki broj kažemo da je transcendentan ako ne može biti izražen kao konačan red ili kao rezultat numeričkih ili algebarskih operacija.</a:t>
            </a:r>
            <a:endParaRPr lang="hr-HR" sz="2200" b="1" i="1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86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r-HR" dirty="0" smtClean="0"/>
              <a:t>Broj </a:t>
            </a:r>
            <a:r>
              <a:rPr lang="hr-HR" dirty="0" err="1" smtClean="0"/>
              <a:t>pi</a:t>
            </a:r>
            <a:r>
              <a:rPr lang="hr-HR" dirty="0" smtClean="0"/>
              <a:t> kroz povijest</a:t>
            </a:r>
            <a:endParaRPr lang="hr-HR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r>
              <a:rPr lang="hr-HR" dirty="0" smtClean="0"/>
              <a:t>Od vremena Arhimeda, </a:t>
            </a:r>
            <a:r>
              <a:rPr lang="hr-HR" dirty="0"/>
              <a:t>pa sve do 17-og stoljeća, o broju PI se nije mnogo pisalo. U to se vrijeme PI zvao i </a:t>
            </a:r>
            <a:r>
              <a:rPr lang="hr-HR" dirty="0" err="1"/>
              <a:t>Ludolfov</a:t>
            </a:r>
            <a:r>
              <a:rPr lang="hr-HR" dirty="0"/>
              <a:t> broj - po njemačkom matematičaru imenom </a:t>
            </a:r>
            <a:r>
              <a:rPr lang="hr-HR" dirty="0" err="1"/>
              <a:t>Ludolph</a:t>
            </a:r>
            <a:r>
              <a:rPr lang="hr-HR" dirty="0"/>
              <a:t> van </a:t>
            </a:r>
            <a:r>
              <a:rPr lang="hr-HR" dirty="0" err="1"/>
              <a:t>Ceulen</a:t>
            </a:r>
            <a:r>
              <a:rPr lang="hr-HR" dirty="0"/>
              <a:t>. Današnji poznati </a:t>
            </a:r>
            <a:r>
              <a:rPr lang="hr-HR" dirty="0" smtClean="0"/>
              <a:t>simbol </a:t>
            </a:r>
            <a:r>
              <a:rPr lang="hr-HR" dirty="0"/>
              <a:t>u vidu grčkog slova PI je prvi uporabio William Jones, matematičar iz </a:t>
            </a:r>
            <a:r>
              <a:rPr lang="hr-HR" dirty="0" err="1"/>
              <a:t>Welsa</a:t>
            </a:r>
            <a:r>
              <a:rPr lang="hr-HR" dirty="0"/>
              <a:t> koji je to uporabio 1706. godine</a:t>
            </a:r>
          </a:p>
          <a:p>
            <a:r>
              <a:rPr lang="hr-HR" dirty="0"/>
              <a:t>Danas znamo da se PI nalazi posvuda oko nas - u diskovima Sunca i planeta. Dvostruka zavojnica DNA slijedi broj PI, naša zjenica oka… Primjera je mnogo. Broj PI se javlja posvuda - od umjetnosti, boja i glazbe do najnovijih otkrića. Čak i u novoj teoriji </a:t>
            </a:r>
            <a:r>
              <a:rPr lang="hr-HR" dirty="0" err="1"/>
              <a:t>superstruna</a:t>
            </a:r>
            <a:r>
              <a:rPr lang="hr-HR" dirty="0"/>
              <a:t>. Od najsitnijih konstituanata materije do čitavih grozdova galaksija - PI je tu negdje.</a:t>
            </a:r>
          </a:p>
          <a:p>
            <a:pPr rtl="0"/>
            <a:endParaRPr lang="hr-HR" dirty="0"/>
          </a:p>
        </p:txBody>
      </p:sp>
      <p:sp>
        <p:nvSpPr>
          <p:cNvPr id="7" name="Rezervirano mjesto za tekst 6"/>
          <p:cNvSpPr>
            <a:spLocks noGrp="1"/>
          </p:cNvSpPr>
          <p:nvPr>
            <p:ph type="body" sz="half" idx="2"/>
          </p:nvPr>
        </p:nvSpPr>
        <p:spPr/>
        <p:txBody>
          <a:bodyPr rtlCol="0">
            <a:normAutofit fontScale="85000" lnSpcReduction="10000"/>
          </a:bodyPr>
          <a:lstStyle/>
          <a:p>
            <a:r>
              <a:rPr lang="hr-HR" dirty="0"/>
              <a:t>U ljudsku je povijest PI ušao u starom Egiptu. Najraniji zapisi broja PI su pronađeni na svicima papirusa koji su nastali oko 1650. godine prije nove ere. Taj se svitak pripisuje čovjeku imenom </a:t>
            </a:r>
            <a:r>
              <a:rPr lang="hr-HR" dirty="0" err="1"/>
              <a:t>Ahmes</a:t>
            </a:r>
            <a:r>
              <a:rPr lang="hr-HR" dirty="0"/>
              <a:t>. Sam se svitak sastoji od mnogo matematičkih problema, a između ostalog se daje i grubi opis omjera kružnice i promjera u vidu broja PI.</a:t>
            </a:r>
          </a:p>
          <a:p>
            <a:r>
              <a:rPr lang="hr-HR" dirty="0"/>
              <a:t>Negdje oko 200. godine prije nove ere, Arhimed je našao da je vrijednost PI dana s oko 3.14. Naravno, kako Grci nisu poznavali decimale, Arhimed je svoj rezultat za PI prikazao u obliku razlomka.</a:t>
            </a:r>
          </a:p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1415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Sadašnjost……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Jednom godišnje ljudi s ovim neobičnim hobijem nalaze se 14. ožujka u </a:t>
            </a:r>
            <a:r>
              <a:rPr lang="hr-HR" dirty="0" err="1"/>
              <a:t>Massachussetsu</a:t>
            </a:r>
            <a:r>
              <a:rPr lang="hr-HR" dirty="0"/>
              <a:t> kako bi si čestitali "Dan Pi" te raspravljali, recitirali, jeli pite i nosili nakit s tematikom broja </a:t>
            </a:r>
            <a:r>
              <a:rPr lang="hr-HR" dirty="0" err="1"/>
              <a:t>broja</a:t>
            </a:r>
            <a:r>
              <a:rPr lang="hr-HR" dirty="0"/>
              <a:t> Pi koji je njihova strast.</a:t>
            </a:r>
          </a:p>
          <a:p>
            <a:r>
              <a:rPr lang="hr-HR" dirty="0"/>
              <a:t>Jedan od zaljubljenika bez prestanka je recitirao </a:t>
            </a:r>
            <a:r>
              <a:rPr lang="hr-HR" dirty="0" err="1"/>
              <a:t>pi</a:t>
            </a:r>
            <a:r>
              <a:rPr lang="hr-HR" dirty="0"/>
              <a:t> na 100.000 decimala i za to mu je trebalo 16 sati, dok je drugom trebalo dvije godine da nauči 12.000 znamenki</a:t>
            </a:r>
            <a:r>
              <a:rPr lang="hr-HR" dirty="0" smtClean="0"/>
              <a:t>.</a:t>
            </a:r>
          </a:p>
          <a:p>
            <a:r>
              <a:rPr lang="hr-HR" dirty="0"/>
              <a:t>Zaljubljenici u </a:t>
            </a:r>
            <a:r>
              <a:rPr lang="hr-HR" dirty="0" smtClean="0"/>
              <a:t>ovaj </a:t>
            </a:r>
            <a:r>
              <a:rPr lang="hr-HR" dirty="0"/>
              <a:t>broj čak su pisali i pjesme u kojima slave ljepotu broja, a dužina svake riječi u pjesmi odgovara decimalama 3,14. Računala su izračunala Pi na više od trilijun decimala, pokušavajući otkriti misterij broja koji još uvijek fascinira matematičare.</a:t>
            </a:r>
          </a:p>
        </p:txBody>
      </p:sp>
    </p:spTree>
    <p:extLst>
      <p:ext uri="{BB962C8B-B14F-4D97-AF65-F5344CB8AC3E}">
        <p14:creationId xmlns:p14="http://schemas.microsoft.com/office/powerpoint/2010/main" val="255967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549796" y="-7012160"/>
            <a:ext cx="1019728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sz="800" dirty="0"/>
          </a:p>
        </p:txBody>
      </p:sp>
      <p:sp>
        <p:nvSpPr>
          <p:cNvPr id="4" name="Pravokutnik 3"/>
          <p:cNvSpPr/>
          <p:nvPr/>
        </p:nvSpPr>
        <p:spPr>
          <a:xfrm>
            <a:off x="1053852" y="188640"/>
            <a:ext cx="969322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solidFill>
                  <a:srgbClr val="404040"/>
                </a:solidFill>
                <a:latin typeface="Helvetica" panose="020B0604020202020204" pitchFamily="34" charset="0"/>
              </a:rPr>
              <a:t>Prvi koji je odlučio proslaviti dan broja </a:t>
            </a:r>
            <a:r>
              <a:rPr lang="hr-HR" dirty="0" err="1">
                <a:solidFill>
                  <a:srgbClr val="404040"/>
                </a:solidFill>
                <a:latin typeface="Helvetica" panose="020B0604020202020204" pitchFamily="34" charset="0"/>
              </a:rPr>
              <a:t>pi</a:t>
            </a:r>
            <a:r>
              <a:rPr lang="hr-HR" dirty="0">
                <a:solidFill>
                  <a:srgbClr val="404040"/>
                </a:solidFill>
                <a:latin typeface="Helvetica" panose="020B0604020202020204" pitchFamily="34" charset="0"/>
              </a:rPr>
              <a:t> bio je fizičar </a:t>
            </a:r>
            <a:r>
              <a:rPr lang="hr-HR" dirty="0" err="1">
                <a:solidFill>
                  <a:srgbClr val="404040"/>
                </a:solidFill>
                <a:latin typeface="Helvetica" panose="020B0604020202020204" pitchFamily="34" charset="0"/>
              </a:rPr>
              <a:t>Larry</a:t>
            </a:r>
            <a:r>
              <a:rPr lang="hr-HR" dirty="0">
                <a:solidFill>
                  <a:srgbClr val="404040"/>
                </a:solidFill>
                <a:latin typeface="Helvetica" panose="020B0604020202020204" pitchFamily="34" charset="0"/>
              </a:rPr>
              <a:t> Shaw, 1988. Sa svojim je kolegama promarširao kružnom dvoranom u muzeju </a:t>
            </a:r>
            <a:r>
              <a:rPr lang="hr-HR" dirty="0" err="1">
                <a:solidFill>
                  <a:srgbClr val="404040"/>
                </a:solidFill>
                <a:latin typeface="Helvetica" panose="020B0604020202020204" pitchFamily="34" charset="0"/>
              </a:rPr>
              <a:t>Exploratorium</a:t>
            </a:r>
            <a:r>
              <a:rPr lang="hr-HR" dirty="0">
                <a:solidFill>
                  <a:srgbClr val="404040"/>
                </a:solidFill>
                <a:latin typeface="Helvetica" panose="020B0604020202020204" pitchFamily="34" charset="0"/>
              </a:rPr>
              <a:t> u San Franciscu, nakon čega su jeli voćne torte. Kasnijih su godina jeli i </a:t>
            </a:r>
            <a:r>
              <a:rPr lang="hr-HR" dirty="0" err="1">
                <a:solidFill>
                  <a:srgbClr val="404040"/>
                </a:solidFill>
                <a:latin typeface="Helvetica" panose="020B0604020202020204" pitchFamily="34" charset="0"/>
              </a:rPr>
              <a:t>pizze</a:t>
            </a:r>
            <a:r>
              <a:rPr lang="hr-HR" dirty="0">
                <a:solidFill>
                  <a:srgbClr val="404040"/>
                </a:solidFill>
                <a:latin typeface="Helvetica" panose="020B0604020202020204" pitchFamily="34" charset="0"/>
              </a:rPr>
              <a:t>, a jedino što je bilo bitno pri odabiru jela jest da je porcija okruglog oblika</a:t>
            </a:r>
            <a:r>
              <a:rPr lang="hr-HR" dirty="0" smtClean="0">
                <a:solidFill>
                  <a:srgbClr val="404040"/>
                </a:solidFill>
                <a:latin typeface="Helvetica" panose="020B0604020202020204" pitchFamily="34" charset="0"/>
              </a:rPr>
              <a:t>.</a:t>
            </a:r>
          </a:p>
          <a:p>
            <a:endParaRPr lang="hr-HR" dirty="0">
              <a:solidFill>
                <a:srgbClr val="404040"/>
              </a:solidFill>
              <a:latin typeface="Helvetica" panose="020B0604020202020204" pitchFamily="34" charset="0"/>
            </a:endParaRPr>
          </a:p>
          <a:p>
            <a:r>
              <a:rPr lang="hr-HR" dirty="0"/>
              <a:t>Svjetski rekord u broju zapamćenih decimala broja </a:t>
            </a:r>
            <a:r>
              <a:rPr lang="hr-HR" dirty="0" err="1"/>
              <a:t>pi</a:t>
            </a:r>
            <a:r>
              <a:rPr lang="hr-HR" dirty="0"/>
              <a:t> drži Lu </a:t>
            </a:r>
            <a:r>
              <a:rPr lang="hr-HR" dirty="0" err="1"/>
              <a:t>Chao</a:t>
            </a:r>
            <a:r>
              <a:rPr lang="hr-HR" dirty="0"/>
              <a:t>. Prema </a:t>
            </a:r>
            <a:r>
              <a:rPr lang="hr-HR" dirty="0" err="1"/>
              <a:t>Guinnessovoj</a:t>
            </a:r>
            <a:r>
              <a:rPr lang="hr-HR" dirty="0"/>
              <a:t> knjizi rekorda on je zapamtio </a:t>
            </a:r>
            <a:r>
              <a:rPr lang="hr-HR" dirty="0" smtClean="0"/>
              <a:t>67 890 </a:t>
            </a:r>
            <a:r>
              <a:rPr lang="hr-HR" dirty="0"/>
              <a:t>znamenaka, za što mu je trebalo 24 sata i 4 minute da ih izrecitira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r>
              <a:rPr lang="hr-HR" dirty="0"/>
              <a:t>Postoji film naziva ‘Pi’ iz 1998. Govori o usamljenom, </a:t>
            </a:r>
            <a:r>
              <a:rPr lang="hr-HR" dirty="0" err="1"/>
              <a:t>parananoičnom</a:t>
            </a:r>
            <a:r>
              <a:rPr lang="hr-HR" dirty="0"/>
              <a:t> matematičaru Maxu čijim životom upravljaju brojke. Njegov način života određen brojkama privuče nekolicinu likova da ga slijede. Redatelj je </a:t>
            </a:r>
            <a:r>
              <a:rPr lang="hr-HR" dirty="0" err="1"/>
              <a:t>Darren</a:t>
            </a:r>
            <a:r>
              <a:rPr lang="hr-HR" dirty="0"/>
              <a:t> </a:t>
            </a:r>
            <a:r>
              <a:rPr lang="hr-HR" dirty="0" err="1"/>
              <a:t>Aronofsky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r>
              <a:rPr lang="hr-HR" dirty="0"/>
              <a:t>Neki ljudi vjeruju da </a:t>
            </a:r>
            <a:r>
              <a:rPr lang="hr-HR" dirty="0" err="1"/>
              <a:t>pi</a:t>
            </a:r>
            <a:r>
              <a:rPr lang="hr-HR" dirty="0"/>
              <a:t> sadržava odgovore na pitanja o beskonačnosti svemira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r>
              <a:rPr lang="pt-BR" dirty="0"/>
              <a:t>Da biste izrecitirali 6.4 milijarde decimala broja pi, trebalo bi vam 133 godine recitiranja bez pauze</a:t>
            </a:r>
            <a:r>
              <a:rPr lang="pt-BR" dirty="0" smtClean="0"/>
              <a:t>.</a:t>
            </a:r>
            <a:endParaRPr lang="hr-HR" dirty="0" smtClean="0"/>
          </a:p>
          <a:p>
            <a:endParaRPr lang="hr-HR" dirty="0"/>
          </a:p>
          <a:p>
            <a:r>
              <a:rPr lang="hr-HR" dirty="0"/>
              <a:t>U epizodi Star </a:t>
            </a:r>
            <a:r>
              <a:rPr lang="hr-HR" dirty="0" err="1"/>
              <a:t>Treka</a:t>
            </a:r>
            <a:r>
              <a:rPr lang="hr-HR" dirty="0"/>
              <a:t> ‘</a:t>
            </a:r>
            <a:r>
              <a:rPr lang="hr-HR" dirty="0" err="1"/>
              <a:t>Wolf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Fold</a:t>
            </a:r>
            <a:r>
              <a:rPr lang="hr-HR" dirty="0"/>
              <a:t>’ Spock uništava zlo računalo tako da mu naredi da izračuna posljednju znamenku broja </a:t>
            </a:r>
            <a:r>
              <a:rPr lang="hr-HR" dirty="0" err="1"/>
              <a:t>pi</a:t>
            </a:r>
            <a:r>
              <a:rPr lang="hr-HR" dirty="0"/>
              <a:t>. Tako je on jedino biće koje je problem riješio racionalno, a koristeći iracionalan broj.</a:t>
            </a:r>
          </a:p>
        </p:txBody>
      </p:sp>
    </p:spTree>
    <p:extLst>
      <p:ext uri="{BB962C8B-B14F-4D97-AF65-F5344CB8AC3E}">
        <p14:creationId xmlns:p14="http://schemas.microsoft.com/office/powerpoint/2010/main" val="188794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53852" y="260648"/>
            <a:ext cx="943304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solidFill>
                  <a:srgbClr val="404040"/>
                </a:solidFill>
                <a:latin typeface="Helvetica" panose="020B0604020202020204" pitchFamily="34" charset="0"/>
              </a:rPr>
              <a:t>Michael </a:t>
            </a:r>
            <a:r>
              <a:rPr lang="hr-HR" dirty="0" err="1">
                <a:solidFill>
                  <a:srgbClr val="404040"/>
                </a:solidFill>
                <a:latin typeface="Helvetica" panose="020B0604020202020204" pitchFamily="34" charset="0"/>
              </a:rPr>
              <a:t>Blake</a:t>
            </a:r>
            <a:r>
              <a:rPr lang="hr-HR" dirty="0">
                <a:solidFill>
                  <a:srgbClr val="404040"/>
                </a:solidFill>
                <a:latin typeface="Helvetica" panose="020B0604020202020204" pitchFamily="34" charset="0"/>
              </a:rPr>
              <a:t> je pretvorio decimalne znamenke u note te tako uglazbio broj </a:t>
            </a:r>
            <a:r>
              <a:rPr lang="hr-HR" dirty="0" err="1" smtClean="0">
                <a:solidFill>
                  <a:srgbClr val="404040"/>
                </a:solidFill>
                <a:latin typeface="Helvetica" panose="020B0604020202020204" pitchFamily="34" charset="0"/>
              </a:rPr>
              <a:t>pi</a:t>
            </a:r>
            <a:r>
              <a:rPr lang="hr-HR" dirty="0" smtClean="0">
                <a:solidFill>
                  <a:srgbClr val="404040"/>
                </a:solidFill>
                <a:latin typeface="Helvetica" panose="020B0604020202020204" pitchFamily="34" charset="0"/>
              </a:rPr>
              <a:t>.</a:t>
            </a:r>
          </a:p>
          <a:p>
            <a:endParaRPr lang="hr-HR" dirty="0">
              <a:solidFill>
                <a:srgbClr val="404040"/>
              </a:solidFill>
              <a:latin typeface="Helvetica" panose="020B0604020202020204" pitchFamily="34" charset="0"/>
            </a:endParaRPr>
          </a:p>
          <a:p>
            <a:r>
              <a:rPr lang="hr-HR" dirty="0"/>
              <a:t>Kad bi sve decimale broja </a:t>
            </a:r>
            <a:r>
              <a:rPr lang="el-GR" dirty="0"/>
              <a:t>π </a:t>
            </a:r>
            <a:r>
              <a:rPr lang="hr-HR" dirty="0"/>
              <a:t>koje je </a:t>
            </a:r>
            <a:r>
              <a:rPr lang="hr-HR" dirty="0" err="1" smtClean="0"/>
              <a:t>odredioYasumasa</a:t>
            </a:r>
            <a:r>
              <a:rPr lang="hr-HR" dirty="0" smtClean="0"/>
              <a:t> </a:t>
            </a:r>
            <a:r>
              <a:rPr lang="hr-HR" dirty="0"/>
              <a:t>Kanada ispisali na jednoj uskoj traci, uz pretpostavku da jedna znamenka zauzima 2 mm š</a:t>
            </a:r>
            <a:r>
              <a:rPr lang="hr-HR" dirty="0" smtClean="0"/>
              <a:t>irine</a:t>
            </a:r>
            <a:r>
              <a:rPr lang="hr-HR" dirty="0"/>
              <a:t>, tada bi tako ispisanom trakom mogli opasati Zemljinu kuglu oko ekvatora 62 puta. </a:t>
            </a:r>
            <a:endParaRPr lang="hr-HR" dirty="0" smtClean="0">
              <a:solidFill>
                <a:srgbClr val="404040"/>
              </a:solidFill>
              <a:latin typeface="Helvetica" panose="020B0604020202020204" pitchFamily="34" charset="0"/>
            </a:endParaRPr>
          </a:p>
          <a:p>
            <a:endParaRPr lang="hr-HR" dirty="0" smtClean="0">
              <a:solidFill>
                <a:srgbClr val="404040"/>
              </a:solidFill>
              <a:latin typeface="Helvetica" panose="020B0604020202020204" pitchFamily="34" charset="0"/>
            </a:endParaRPr>
          </a:p>
          <a:p>
            <a:endParaRPr lang="hr-HR" dirty="0">
              <a:solidFill>
                <a:srgbClr val="404040"/>
              </a:solidFill>
              <a:latin typeface="Helvetica" panose="020B0604020202020204" pitchFamily="34" charset="0"/>
            </a:endParaRPr>
          </a:p>
          <a:p>
            <a:r>
              <a:rPr lang="hr-HR" dirty="0" smtClean="0"/>
              <a:t>Među </a:t>
            </a:r>
            <a:r>
              <a:rPr lang="hr-HR" dirty="0"/>
              <a:t>prvom 31 decimalom broja </a:t>
            </a:r>
            <a:r>
              <a:rPr lang="el-GR" dirty="0"/>
              <a:t>π </a:t>
            </a:r>
            <a:r>
              <a:rPr lang="hr-HR" dirty="0"/>
              <a:t>nema niti jedne nule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r>
              <a:rPr lang="hr-HR" dirty="0" smtClean="0"/>
              <a:t>Ako želite znati gdje </a:t>
            </a:r>
            <a:r>
              <a:rPr lang="hr-HR" dirty="0"/>
              <a:t>je u zapisu broja </a:t>
            </a:r>
            <a:r>
              <a:rPr lang="hr-HR" dirty="0" err="1"/>
              <a:t>pi</a:t>
            </a:r>
            <a:r>
              <a:rPr lang="hr-HR" dirty="0"/>
              <a:t> “</a:t>
            </a:r>
            <a:r>
              <a:rPr lang="hr-HR" dirty="0" smtClean="0"/>
              <a:t>smješten” vaš rođendan? Potra</a:t>
            </a:r>
            <a:r>
              <a:rPr lang="hr-HR" dirty="0"/>
              <a:t>ž</a:t>
            </a:r>
            <a:r>
              <a:rPr lang="hr-HR" dirty="0" smtClean="0"/>
              <a:t>ite </a:t>
            </a:r>
            <a:r>
              <a:rPr lang="hr-HR" dirty="0"/>
              <a:t>odgovor na: </a:t>
            </a:r>
            <a:endParaRPr lang="hr-HR" dirty="0" smtClean="0"/>
          </a:p>
          <a:p>
            <a:endParaRPr lang="hr-HR" dirty="0"/>
          </a:p>
          <a:p>
            <a:r>
              <a:rPr lang="hr-HR" dirty="0" smtClean="0"/>
              <a:t>http</a:t>
            </a:r>
            <a:r>
              <a:rPr lang="hr-HR" dirty="0"/>
              <a:t>://www.facade.com/legacy/amiinpi/. </a:t>
            </a:r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>
              <a:solidFill>
                <a:srgbClr val="404040"/>
              </a:solidFill>
              <a:latin typeface="Helvetica" panose="020B0604020202020204" pitchFamily="34" charset="0"/>
            </a:endParaRPr>
          </a:p>
          <a:p>
            <a:endParaRPr lang="hr-HR" dirty="0">
              <a:solidFill>
                <a:srgbClr val="404040"/>
              </a:solidFill>
              <a:latin typeface="Helvetica" panose="020B0604020202020204" pitchFamily="34" charset="0"/>
            </a:endParaRPr>
          </a:p>
          <a:p>
            <a:r>
              <a:rPr lang="hr-HR" dirty="0"/>
              <a:t>Postoji </a:t>
            </a:r>
            <a:r>
              <a:rPr lang="hr-HR" dirty="0">
                <a:hlinkClick r:id="rId2"/>
              </a:rPr>
              <a:t>Klub prijatelja </a:t>
            </a:r>
            <a:r>
              <a:rPr lang="hr-HR" dirty="0" err="1">
                <a:hlinkClick r:id="rId2"/>
              </a:rPr>
              <a:t>pi</a:t>
            </a:r>
            <a:r>
              <a:rPr lang="hr-HR" dirty="0"/>
              <a:t>, čiji je cilj podržati, unaprijediti i slaviti duh broja </a:t>
            </a:r>
            <a:r>
              <a:rPr lang="hr-HR" dirty="0" err="1"/>
              <a:t>pi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r>
              <a:rPr lang="pt-BR" dirty="0"/>
              <a:t>Postoji trivia igrica o broju pi, koja provjerava vaše znanje o istom. </a:t>
            </a:r>
            <a:endParaRPr lang="hr-HR" dirty="0" smtClean="0"/>
          </a:p>
          <a:p>
            <a:endParaRPr lang="hr-HR" dirty="0"/>
          </a:p>
          <a:p>
            <a:r>
              <a:rPr lang="it-IT" dirty="0" err="1"/>
              <a:t>Jeste</a:t>
            </a:r>
            <a:r>
              <a:rPr lang="it-IT" dirty="0"/>
              <a:t> li </a:t>
            </a:r>
            <a:r>
              <a:rPr lang="it-IT" dirty="0" err="1"/>
              <a:t>znali</a:t>
            </a:r>
            <a:r>
              <a:rPr lang="it-IT" dirty="0"/>
              <a:t> da su 3.14 posto </a:t>
            </a:r>
            <a:r>
              <a:rPr lang="it-IT" dirty="0" err="1"/>
              <a:t>mornara</a:t>
            </a:r>
            <a:r>
              <a:rPr lang="it-IT" dirty="0"/>
              <a:t> </a:t>
            </a:r>
            <a:r>
              <a:rPr lang="it-IT" dirty="0" err="1"/>
              <a:t>zapravo</a:t>
            </a:r>
            <a:r>
              <a:rPr lang="it-IT" dirty="0"/>
              <a:t> PI-rati</a:t>
            </a:r>
            <a:r>
              <a:rPr lang="it-IT" dirty="0" smtClean="0"/>
              <a:t>?</a:t>
            </a:r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46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ematika 16 x 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61_TF02787947" id="{C67315B6-EC41-4A5D-A022-0BDD0A83F806}" vid="{C44A1723-9F09-4FAE-AF64-782E30E0B253}"/>
    </a:ext>
  </a:extLst>
</a:theme>
</file>

<file path=ppt/theme/theme2.xml><?xml version="1.0" encoding="utf-8"?>
<a:theme xmlns:a="http://schemas.openxmlformats.org/drawingml/2006/main" name="Tema sustava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Obrazovna matematička prezentacija s brojem pi (za široki zaslon)</Template>
  <TotalTime>87</TotalTime>
  <Words>1582</Words>
  <Application>Microsoft Office PowerPoint</Application>
  <PresentationFormat>Prilagođeno</PresentationFormat>
  <Paragraphs>106</Paragraphs>
  <Slides>11</Slides>
  <Notes>6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Euphemia</vt:lpstr>
      <vt:lpstr>Helvetica</vt:lpstr>
      <vt:lpstr>Matematika 16 x 9</vt:lpstr>
      <vt:lpstr>Dan broja π   14.3.</vt:lpstr>
      <vt:lpstr>Što se važno dogodilo 14.3.</vt:lpstr>
      <vt:lpstr>Pi dan</vt:lpstr>
      <vt:lpstr>O broju Pi </vt:lpstr>
      <vt:lpstr>PowerPoint prezentacija</vt:lpstr>
      <vt:lpstr>Broj pi kroz povijest</vt:lpstr>
      <vt:lpstr>Sadašnjost……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broja π   14.3.</dc:title>
  <dc:creator>matematika</dc:creator>
  <cp:lastModifiedBy>matematika</cp:lastModifiedBy>
  <cp:revision>12</cp:revision>
  <dcterms:created xsi:type="dcterms:W3CDTF">2019-03-10T18:15:13Z</dcterms:created>
  <dcterms:modified xsi:type="dcterms:W3CDTF">2022-03-14T10:26:00Z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